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56" r:id="rId5"/>
    <p:sldId id="270" r:id="rId6"/>
    <p:sldId id="271" r:id="rId7"/>
    <p:sldId id="275" r:id="rId8"/>
    <p:sldId id="276" r:id="rId9"/>
    <p:sldId id="277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644"/>
    <a:srgbClr val="B8A1FF"/>
    <a:srgbClr val="A7FF00"/>
    <a:srgbClr val="431F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D7C7F7-63AF-4988-867B-2780FDB2BB94}" v="14" dt="2022-01-17T08:59:39.303"/>
  </p1510:revLst>
</p1510:revInfo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9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Noordeloos" userId="df9f46e9-7760-4f6a-814f-9e8180d7b46a" providerId="ADAL" clId="{ABD7C7F7-63AF-4988-867B-2780FDB2BB94}"/>
    <pc:docChg chg="undo custSel addSld delSld modSld">
      <pc:chgData name="Thomas Noordeloos" userId="df9f46e9-7760-4f6a-814f-9e8180d7b46a" providerId="ADAL" clId="{ABD7C7F7-63AF-4988-867B-2780FDB2BB94}" dt="2022-01-17T09:03:33.319" v="124" actId="20577"/>
      <pc:docMkLst>
        <pc:docMk/>
      </pc:docMkLst>
      <pc:sldChg chg="modSp mod">
        <pc:chgData name="Thomas Noordeloos" userId="df9f46e9-7760-4f6a-814f-9e8180d7b46a" providerId="ADAL" clId="{ABD7C7F7-63AF-4988-867B-2780FDB2BB94}" dt="2022-01-17T09:03:33.319" v="124" actId="20577"/>
        <pc:sldMkLst>
          <pc:docMk/>
          <pc:sldMk cId="2859079353" sldId="256"/>
        </pc:sldMkLst>
        <pc:spChg chg="mod">
          <ac:chgData name="Thomas Noordeloos" userId="df9f46e9-7760-4f6a-814f-9e8180d7b46a" providerId="ADAL" clId="{ABD7C7F7-63AF-4988-867B-2780FDB2BB94}" dt="2022-01-17T09:03:33.319" v="124" actId="20577"/>
          <ac:spMkLst>
            <pc:docMk/>
            <pc:sldMk cId="2859079353" sldId="256"/>
            <ac:spMk id="4" creationId="{7E256807-68E5-45A0-8DD0-5696A7E4E94A}"/>
          </ac:spMkLst>
        </pc:spChg>
        <pc:graphicFrameChg chg="mod">
          <ac:chgData name="Thomas Noordeloos" userId="df9f46e9-7760-4f6a-814f-9e8180d7b46a" providerId="ADAL" clId="{ABD7C7F7-63AF-4988-867B-2780FDB2BB94}" dt="2022-01-17T08:55:37.520" v="2"/>
          <ac:graphicFrameMkLst>
            <pc:docMk/>
            <pc:sldMk cId="2859079353" sldId="256"/>
            <ac:graphicFrameMk id="14" creationId="{12795525-0D04-4910-8843-5C0444ADD3E0}"/>
          </ac:graphicFrameMkLst>
        </pc:graphicFrameChg>
        <pc:graphicFrameChg chg="mod modGraphic">
          <ac:chgData name="Thomas Noordeloos" userId="df9f46e9-7760-4f6a-814f-9e8180d7b46a" providerId="ADAL" clId="{ABD7C7F7-63AF-4988-867B-2780FDB2BB94}" dt="2022-01-17T08:55:42.943" v="5" actId="108"/>
          <ac:graphicFrameMkLst>
            <pc:docMk/>
            <pc:sldMk cId="2859079353" sldId="256"/>
            <ac:graphicFrameMk id="15" creationId="{87D2DD0D-C22E-45A6-8337-79A76DAA7B8C}"/>
          </ac:graphicFrameMkLst>
        </pc:graphicFrameChg>
        <pc:graphicFrameChg chg="modGraphic">
          <ac:chgData name="Thomas Noordeloos" userId="df9f46e9-7760-4f6a-814f-9e8180d7b46a" providerId="ADAL" clId="{ABD7C7F7-63AF-4988-867B-2780FDB2BB94}" dt="2022-01-17T08:56:17.238" v="40" actId="6549"/>
          <ac:graphicFrameMkLst>
            <pc:docMk/>
            <pc:sldMk cId="2859079353" sldId="256"/>
            <ac:graphicFrameMk id="16" creationId="{B8926067-4F40-4336-99DB-57A31D2C3B7A}"/>
          </ac:graphicFrameMkLst>
        </pc:graphicFrameChg>
      </pc:sldChg>
      <pc:sldChg chg="del">
        <pc:chgData name="Thomas Noordeloos" userId="df9f46e9-7760-4f6a-814f-9e8180d7b46a" providerId="ADAL" clId="{ABD7C7F7-63AF-4988-867B-2780FDB2BB94}" dt="2022-01-17T08:59:04.593" v="122" actId="47"/>
        <pc:sldMkLst>
          <pc:docMk/>
          <pc:sldMk cId="1557581461" sldId="260"/>
        </pc:sldMkLst>
      </pc:sldChg>
      <pc:sldChg chg="del">
        <pc:chgData name="Thomas Noordeloos" userId="df9f46e9-7760-4f6a-814f-9e8180d7b46a" providerId="ADAL" clId="{ABD7C7F7-63AF-4988-867B-2780FDB2BB94}" dt="2022-01-17T08:59:04.593" v="122" actId="47"/>
        <pc:sldMkLst>
          <pc:docMk/>
          <pc:sldMk cId="3042876085" sldId="261"/>
        </pc:sldMkLst>
      </pc:sldChg>
      <pc:sldChg chg="del">
        <pc:chgData name="Thomas Noordeloos" userId="df9f46e9-7760-4f6a-814f-9e8180d7b46a" providerId="ADAL" clId="{ABD7C7F7-63AF-4988-867B-2780FDB2BB94}" dt="2022-01-17T08:59:04.593" v="122" actId="47"/>
        <pc:sldMkLst>
          <pc:docMk/>
          <pc:sldMk cId="3885910330" sldId="262"/>
        </pc:sldMkLst>
      </pc:sldChg>
      <pc:sldChg chg="addSp delSp modSp mod">
        <pc:chgData name="Thomas Noordeloos" userId="df9f46e9-7760-4f6a-814f-9e8180d7b46a" providerId="ADAL" clId="{ABD7C7F7-63AF-4988-867B-2780FDB2BB94}" dt="2022-01-17T08:58:56.151" v="121" actId="1076"/>
        <pc:sldMkLst>
          <pc:docMk/>
          <pc:sldMk cId="437323946" sldId="271"/>
        </pc:sldMkLst>
        <pc:spChg chg="mod">
          <ac:chgData name="Thomas Noordeloos" userId="df9f46e9-7760-4f6a-814f-9e8180d7b46a" providerId="ADAL" clId="{ABD7C7F7-63AF-4988-867B-2780FDB2BB94}" dt="2022-01-17T08:58:56.151" v="121" actId="1076"/>
          <ac:spMkLst>
            <pc:docMk/>
            <pc:sldMk cId="437323946" sldId="271"/>
            <ac:spMk id="2" creationId="{DC4FACCA-8AC4-45A1-A0F5-11AEDEF14412}"/>
          </ac:spMkLst>
        </pc:spChg>
        <pc:graphicFrameChg chg="add mod modGraphic">
          <ac:chgData name="Thomas Noordeloos" userId="df9f46e9-7760-4f6a-814f-9e8180d7b46a" providerId="ADAL" clId="{ABD7C7F7-63AF-4988-867B-2780FDB2BB94}" dt="2022-01-17T08:56:48.037" v="47" actId="20577"/>
          <ac:graphicFrameMkLst>
            <pc:docMk/>
            <pc:sldMk cId="437323946" sldId="271"/>
            <ac:graphicFrameMk id="10" creationId="{4DE569D0-2045-4A8A-AA43-BC4790261238}"/>
          </ac:graphicFrameMkLst>
        </pc:graphicFrameChg>
        <pc:picChg chg="add mod">
          <ac:chgData name="Thomas Noordeloos" userId="df9f46e9-7760-4f6a-814f-9e8180d7b46a" providerId="ADAL" clId="{ABD7C7F7-63AF-4988-867B-2780FDB2BB94}" dt="2022-01-17T08:57:58.612" v="59" actId="1076"/>
          <ac:picMkLst>
            <pc:docMk/>
            <pc:sldMk cId="437323946" sldId="271"/>
            <ac:picMk id="11" creationId="{838D6000-0648-42A7-911F-4886718816BD}"/>
          </ac:picMkLst>
        </pc:picChg>
        <pc:picChg chg="del">
          <ac:chgData name="Thomas Noordeloos" userId="df9f46e9-7760-4f6a-814f-9e8180d7b46a" providerId="ADAL" clId="{ABD7C7F7-63AF-4988-867B-2780FDB2BB94}" dt="2022-01-17T08:56:33.622" v="42" actId="478"/>
          <ac:picMkLst>
            <pc:docMk/>
            <pc:sldMk cId="437323946" sldId="271"/>
            <ac:picMk id="12" creationId="{101D3FEF-F943-43A1-9AE7-9CDEE070E0EC}"/>
          </ac:picMkLst>
        </pc:picChg>
      </pc:sldChg>
      <pc:sldChg chg="del">
        <pc:chgData name="Thomas Noordeloos" userId="df9f46e9-7760-4f6a-814f-9e8180d7b46a" providerId="ADAL" clId="{ABD7C7F7-63AF-4988-867B-2780FDB2BB94}" dt="2022-01-17T08:59:04.593" v="122" actId="47"/>
        <pc:sldMkLst>
          <pc:docMk/>
          <pc:sldMk cId="3099656489" sldId="274"/>
        </pc:sldMkLst>
      </pc:sldChg>
      <pc:sldChg chg="add setBg">
        <pc:chgData name="Thomas Noordeloos" userId="df9f46e9-7760-4f6a-814f-9e8180d7b46a" providerId="ADAL" clId="{ABD7C7F7-63AF-4988-867B-2780FDB2BB94}" dt="2022-01-17T08:59:39.303" v="123"/>
        <pc:sldMkLst>
          <pc:docMk/>
          <pc:sldMk cId="108401690" sldId="277"/>
        </pc:sldMkLst>
      </pc:sldChg>
      <pc:sldChg chg="del">
        <pc:chgData name="Thomas Noordeloos" userId="df9f46e9-7760-4f6a-814f-9e8180d7b46a" providerId="ADAL" clId="{ABD7C7F7-63AF-4988-867B-2780FDB2BB94}" dt="2022-01-17T08:59:04.593" v="122" actId="47"/>
        <pc:sldMkLst>
          <pc:docMk/>
          <pc:sldMk cId="1968652559" sldId="290"/>
        </pc:sldMkLst>
      </pc:sldChg>
      <pc:sldChg chg="del">
        <pc:chgData name="Thomas Noordeloos" userId="df9f46e9-7760-4f6a-814f-9e8180d7b46a" providerId="ADAL" clId="{ABD7C7F7-63AF-4988-867B-2780FDB2BB94}" dt="2022-01-17T08:59:04.593" v="122" actId="47"/>
        <pc:sldMkLst>
          <pc:docMk/>
          <pc:sldMk cId="533967879" sldId="291"/>
        </pc:sldMkLst>
      </pc:sldChg>
      <pc:sldChg chg="del">
        <pc:chgData name="Thomas Noordeloos" userId="df9f46e9-7760-4f6a-814f-9e8180d7b46a" providerId="ADAL" clId="{ABD7C7F7-63AF-4988-867B-2780FDB2BB94}" dt="2022-01-17T08:59:04.593" v="122" actId="47"/>
        <pc:sldMkLst>
          <pc:docMk/>
          <pc:sldMk cId="2939759825" sldId="29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1538-1FC0-48D9-B70E-2DC3874948F2}" type="datetimeFigureOut">
              <a:rPr lang="nl-NL" smtClean="0"/>
              <a:t>17-1-2022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D9B25-5126-4124-8E8A-22611371FA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4477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https://www.youtube.com/watch?v=N4pdeiCL3mc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D9B25-5126-4124-8E8A-22611371FAEC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7183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https://www.youtube.com/watch?v=N4pdeiCL3mc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D9B25-5126-4124-8E8A-22611371FAEC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0158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17-1-2022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44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17-1-2022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74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F87D9-0B69-41E6-BCC7-2A763CFB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094E34-B709-4148-AAD2-3E31B39B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17-1-2022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B07FF9-DFE7-4583-9ED1-72016D53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854E-98DB-41E1-A8DE-A4243692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7544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D4D1-00C4-4E8E-99A5-8D1DF5379DBE}" type="datetimeFigureOut">
              <a:rPr lang="nl-NL" smtClean="0"/>
              <a:t>17-1-2022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5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4pdeiCL3mc?feature=oembed" TargetMode="Externa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www.strategyzer.com/" TargetMode="External"/><Relationship Id="rId7" Type="http://schemas.openxmlformats.org/officeDocument/2006/relationships/image" Target="../media/image9.png"/><Relationship Id="rId2" Type="http://schemas.openxmlformats.org/officeDocument/2006/relationships/hyperlink" Target="http://www.businessmodelgeneration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400" b="1" dirty="0">
                <a:solidFill>
                  <a:srgbClr val="B8A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Opstart week 8</a:t>
            </a:r>
            <a:endParaRPr lang="nl-NL" sz="4400" dirty="0">
              <a:solidFill>
                <a:srgbClr val="B8A1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E6245CAA-EFB9-428E-8BD1-E671C3F037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072501"/>
              </p:ext>
            </p:extLst>
          </p:nvPr>
        </p:nvGraphicFramePr>
        <p:xfrm>
          <a:off x="2909284" y="6010314"/>
          <a:ext cx="2955636" cy="482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619457404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363498632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3044286302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3836099605"/>
                    </a:ext>
                  </a:extLst>
                </a:gridCol>
              </a:tblGrid>
              <a:tr h="482561"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826908"/>
                  </a:ext>
                </a:extLst>
              </a:tr>
            </a:tbl>
          </a:graphicData>
        </a:graphic>
      </p:graphicFrame>
      <p:graphicFrame>
        <p:nvGraphicFramePr>
          <p:cNvPr id="14" name="Tabel 13">
            <a:extLst>
              <a:ext uri="{FF2B5EF4-FFF2-40B4-BE49-F238E27FC236}">
                <a16:creationId xmlns:a16="http://schemas.microsoft.com/office/drawing/2014/main" id="{12795525-0D04-4910-8843-5C0444ADD3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449161"/>
              </p:ext>
            </p:extLst>
          </p:nvPr>
        </p:nvGraphicFramePr>
        <p:xfrm>
          <a:off x="5864920" y="6010314"/>
          <a:ext cx="1477818" cy="482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17585682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67145730"/>
                    </a:ext>
                  </a:extLst>
                </a:gridCol>
              </a:tblGrid>
              <a:tr h="482561"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0941653"/>
                  </a:ext>
                </a:extLst>
              </a:tr>
            </a:tbl>
          </a:graphicData>
        </a:graphic>
      </p:graphicFrame>
      <p:graphicFrame>
        <p:nvGraphicFramePr>
          <p:cNvPr id="15" name="Tabel 14">
            <a:extLst>
              <a:ext uri="{FF2B5EF4-FFF2-40B4-BE49-F238E27FC236}">
                <a16:creationId xmlns:a16="http://schemas.microsoft.com/office/drawing/2014/main" id="{87D2DD0D-C22E-45A6-8337-79A76DAA7B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2068530"/>
              </p:ext>
            </p:extLst>
          </p:nvPr>
        </p:nvGraphicFramePr>
        <p:xfrm>
          <a:off x="7342738" y="6007972"/>
          <a:ext cx="2178585" cy="482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2899115916"/>
                    </a:ext>
                  </a:extLst>
                </a:gridCol>
                <a:gridCol w="726612">
                  <a:extLst>
                    <a:ext uri="{9D8B030D-6E8A-4147-A177-3AD203B41FA5}">
                      <a16:colId xmlns:a16="http://schemas.microsoft.com/office/drawing/2014/main" val="1350563183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2703221049"/>
                    </a:ext>
                  </a:extLst>
                </a:gridCol>
              </a:tblGrid>
              <a:tr h="482561"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rgbClr val="000644"/>
                          </a:solidFill>
                          <a:latin typeface="+mn-lt"/>
                          <a:ea typeface="+mn-ea"/>
                          <a:cs typeface="+mn-cs"/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8349116"/>
                  </a:ext>
                </a:extLst>
              </a:tr>
            </a:tbl>
          </a:graphicData>
        </a:graphic>
      </p:graphicFrame>
      <p:graphicFrame>
        <p:nvGraphicFramePr>
          <p:cNvPr id="16" name="Tabel 16">
            <a:extLst>
              <a:ext uri="{FF2B5EF4-FFF2-40B4-BE49-F238E27FC236}">
                <a16:creationId xmlns:a16="http://schemas.microsoft.com/office/drawing/2014/main" id="{B8926067-4F40-4336-99DB-57A31D2C3B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9262837"/>
              </p:ext>
            </p:extLst>
          </p:nvPr>
        </p:nvGraphicFramePr>
        <p:xfrm>
          <a:off x="1877438" y="1690688"/>
          <a:ext cx="8282562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6562">
                  <a:extLst>
                    <a:ext uri="{9D8B030D-6E8A-4147-A177-3AD203B41FA5}">
                      <a16:colId xmlns:a16="http://schemas.microsoft.com/office/drawing/2014/main" val="388119137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2323734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41790464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7560549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Maandag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Dinsdag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Woensdag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Vrijdag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1935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Verslag doornemen</a:t>
                      </a:r>
                    </a:p>
                    <a:p>
                      <a:endParaRPr lang="nl-NL" dirty="0"/>
                    </a:p>
                    <a:p>
                      <a:r>
                        <a:rPr lang="nl-NL" dirty="0"/>
                        <a:t>Testen &amp; bijstellen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Podcast-tijd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Feedback </a:t>
                      </a:r>
                      <a:r>
                        <a:rPr lang="nl-NL" dirty="0" err="1"/>
                        <a:t>friends</a:t>
                      </a:r>
                      <a:r>
                        <a:rPr lang="nl-NL" dirty="0"/>
                        <a:t> LA 4</a:t>
                      </a:r>
                    </a:p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Podcast-tijd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49450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9079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400" b="1" dirty="0">
                <a:solidFill>
                  <a:srgbClr val="B8A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Opstart week 3</a:t>
            </a:r>
            <a:endParaRPr lang="nl-NL" sz="4400" dirty="0">
              <a:solidFill>
                <a:srgbClr val="B8A1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el 13">
            <a:extLst>
              <a:ext uri="{FF2B5EF4-FFF2-40B4-BE49-F238E27FC236}">
                <a16:creationId xmlns:a16="http://schemas.microsoft.com/office/drawing/2014/main" id="{E301E4D4-09EB-42FE-AC70-36D3DFBAE62B}"/>
              </a:ext>
            </a:extLst>
          </p:cNvPr>
          <p:cNvGraphicFramePr>
            <a:graphicFrameLocks noGrp="1"/>
          </p:cNvGraphicFramePr>
          <p:nvPr/>
        </p:nvGraphicFramePr>
        <p:xfrm>
          <a:off x="2032961" y="6161520"/>
          <a:ext cx="7459328" cy="482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2661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47289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482561"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rgbClr val="000644"/>
                          </a:solidFill>
                          <a:latin typeface="+mn-lt"/>
                          <a:ea typeface="+mn-ea"/>
                          <a:cs typeface="+mn-cs"/>
                        </a:rPr>
                        <a:t>Week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1026" name="Picture 2" descr="Creation route ">
            <a:extLst>
              <a:ext uri="{FF2B5EF4-FFF2-40B4-BE49-F238E27FC236}">
                <a16:creationId xmlns:a16="http://schemas.microsoft.com/office/drawing/2014/main" id="{1DFC96C9-53C3-4D3C-ABAA-54C281045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el 8">
            <a:extLst>
              <a:ext uri="{FF2B5EF4-FFF2-40B4-BE49-F238E27FC236}">
                <a16:creationId xmlns:a16="http://schemas.microsoft.com/office/drawing/2014/main" id="{4DD386D7-E8D2-4CD8-A401-F01CB9322C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835004"/>
              </p:ext>
            </p:extLst>
          </p:nvPr>
        </p:nvGraphicFramePr>
        <p:xfrm>
          <a:off x="415450" y="235827"/>
          <a:ext cx="2495148" cy="79207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831716">
                  <a:extLst>
                    <a:ext uri="{9D8B030D-6E8A-4147-A177-3AD203B41FA5}">
                      <a16:colId xmlns:a16="http://schemas.microsoft.com/office/drawing/2014/main" val="3634986329"/>
                    </a:ext>
                  </a:extLst>
                </a:gridCol>
                <a:gridCol w="831716">
                  <a:extLst>
                    <a:ext uri="{9D8B030D-6E8A-4147-A177-3AD203B41FA5}">
                      <a16:colId xmlns:a16="http://schemas.microsoft.com/office/drawing/2014/main" val="3044286302"/>
                    </a:ext>
                  </a:extLst>
                </a:gridCol>
                <a:gridCol w="831716">
                  <a:extLst>
                    <a:ext uri="{9D8B030D-6E8A-4147-A177-3AD203B41FA5}">
                      <a16:colId xmlns:a16="http://schemas.microsoft.com/office/drawing/2014/main" val="3836099605"/>
                    </a:ext>
                  </a:extLst>
                </a:gridCol>
              </a:tblGrid>
              <a:tr h="79207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6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Week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Week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Week 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826908"/>
                  </a:ext>
                </a:extLst>
              </a:tr>
            </a:tbl>
          </a:graphicData>
        </a:graphic>
      </p:graphicFrame>
      <p:graphicFrame>
        <p:nvGraphicFramePr>
          <p:cNvPr id="10" name="Tabel 9">
            <a:extLst>
              <a:ext uri="{FF2B5EF4-FFF2-40B4-BE49-F238E27FC236}">
                <a16:creationId xmlns:a16="http://schemas.microsoft.com/office/drawing/2014/main" id="{9794EAAC-C557-42B6-82DE-8497619A38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0917760"/>
              </p:ext>
            </p:extLst>
          </p:nvPr>
        </p:nvGraphicFramePr>
        <p:xfrm>
          <a:off x="3835848" y="807427"/>
          <a:ext cx="1780137" cy="70905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902201">
                  <a:extLst>
                    <a:ext uri="{9D8B030D-6E8A-4147-A177-3AD203B41FA5}">
                      <a16:colId xmlns:a16="http://schemas.microsoft.com/office/drawing/2014/main" val="175856820"/>
                    </a:ext>
                  </a:extLst>
                </a:gridCol>
                <a:gridCol w="877936">
                  <a:extLst>
                    <a:ext uri="{9D8B030D-6E8A-4147-A177-3AD203B41FA5}">
                      <a16:colId xmlns:a16="http://schemas.microsoft.com/office/drawing/2014/main" val="267145730"/>
                    </a:ext>
                  </a:extLst>
                </a:gridCol>
              </a:tblGrid>
              <a:tr h="709057">
                <a:tc>
                  <a:txBody>
                    <a:bodyPr/>
                    <a:lstStyle/>
                    <a:p>
                      <a:pPr algn="ctr"/>
                      <a:r>
                        <a:rPr lang="nl-NL" sz="16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Week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>
                          <a:solidFill>
                            <a:srgbClr val="002060"/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0941653"/>
                  </a:ext>
                </a:extLst>
              </a:tr>
            </a:tbl>
          </a:graphicData>
        </a:graphic>
      </p:graphicFrame>
      <p:graphicFrame>
        <p:nvGraphicFramePr>
          <p:cNvPr id="11" name="Tabel 10">
            <a:extLst>
              <a:ext uri="{FF2B5EF4-FFF2-40B4-BE49-F238E27FC236}">
                <a16:creationId xmlns:a16="http://schemas.microsoft.com/office/drawing/2014/main" id="{9D3D84F0-F56E-47A7-8024-C772FDFE9A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089680"/>
              </p:ext>
            </p:extLst>
          </p:nvPr>
        </p:nvGraphicFramePr>
        <p:xfrm>
          <a:off x="6618029" y="1320837"/>
          <a:ext cx="2791790" cy="81257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946889">
                  <a:extLst>
                    <a:ext uri="{9D8B030D-6E8A-4147-A177-3AD203B41FA5}">
                      <a16:colId xmlns:a16="http://schemas.microsoft.com/office/drawing/2014/main" val="2899115916"/>
                    </a:ext>
                  </a:extLst>
                </a:gridCol>
                <a:gridCol w="931131">
                  <a:extLst>
                    <a:ext uri="{9D8B030D-6E8A-4147-A177-3AD203B41FA5}">
                      <a16:colId xmlns:a16="http://schemas.microsoft.com/office/drawing/2014/main" val="1350563183"/>
                    </a:ext>
                  </a:extLst>
                </a:gridCol>
                <a:gridCol w="913770">
                  <a:extLst>
                    <a:ext uri="{9D8B030D-6E8A-4147-A177-3AD203B41FA5}">
                      <a16:colId xmlns:a16="http://schemas.microsoft.com/office/drawing/2014/main" val="2703221049"/>
                    </a:ext>
                  </a:extLst>
                </a:gridCol>
              </a:tblGrid>
              <a:tr h="812570">
                <a:tc>
                  <a:txBody>
                    <a:bodyPr/>
                    <a:lstStyle/>
                    <a:p>
                      <a:pPr algn="ctr"/>
                      <a:r>
                        <a:rPr lang="nl-NL" sz="1600" dirty="0">
                          <a:solidFill>
                            <a:srgbClr val="002060"/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>
                          <a:solidFill>
                            <a:srgbClr val="002060"/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>
                          <a:solidFill>
                            <a:srgbClr val="002060"/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83491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0664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400" b="1" dirty="0">
                <a:solidFill>
                  <a:srgbClr val="B8A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Opstart week 3</a:t>
            </a:r>
            <a:endParaRPr lang="nl-NL" sz="4400" dirty="0">
              <a:solidFill>
                <a:srgbClr val="B8A1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el 13">
            <a:extLst>
              <a:ext uri="{FF2B5EF4-FFF2-40B4-BE49-F238E27FC236}">
                <a16:creationId xmlns:a16="http://schemas.microsoft.com/office/drawing/2014/main" id="{E301E4D4-09EB-42FE-AC70-36D3DFBAE62B}"/>
              </a:ext>
            </a:extLst>
          </p:cNvPr>
          <p:cNvGraphicFramePr>
            <a:graphicFrameLocks noGrp="1"/>
          </p:cNvGraphicFramePr>
          <p:nvPr/>
        </p:nvGraphicFramePr>
        <p:xfrm>
          <a:off x="2032961" y="6161520"/>
          <a:ext cx="7459328" cy="482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2661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47289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482561"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rgbClr val="000644"/>
                          </a:solidFill>
                          <a:latin typeface="+mn-lt"/>
                          <a:ea typeface="+mn-ea"/>
                          <a:cs typeface="+mn-cs"/>
                        </a:rPr>
                        <a:t>Week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1026" name="Picture 2" descr="Creation route ">
            <a:extLst>
              <a:ext uri="{FF2B5EF4-FFF2-40B4-BE49-F238E27FC236}">
                <a16:creationId xmlns:a16="http://schemas.microsoft.com/office/drawing/2014/main" id="{1DFC96C9-53C3-4D3C-ABAA-54C281045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reation route ">
            <a:extLst>
              <a:ext uri="{FF2B5EF4-FFF2-40B4-BE49-F238E27FC236}">
                <a16:creationId xmlns:a16="http://schemas.microsoft.com/office/drawing/2014/main" id="{838D6000-0648-42A7-911F-4886718816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42"/>
          <a:stretch/>
        </p:blipFill>
        <p:spPr bwMode="auto">
          <a:xfrm>
            <a:off x="0" y="0"/>
            <a:ext cx="63102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DC4FACCA-8AC4-45A1-A0F5-11AEDEF14412}"/>
              </a:ext>
            </a:extLst>
          </p:cNvPr>
          <p:cNvSpPr txBox="1"/>
          <p:nvPr/>
        </p:nvSpPr>
        <p:spPr>
          <a:xfrm>
            <a:off x="1281038" y="1964087"/>
            <a:ext cx="4724246" cy="3046988"/>
          </a:xfrm>
          <a:prstGeom prst="rect">
            <a:avLst/>
          </a:prstGeom>
          <a:solidFill>
            <a:schemeClr val="accent1">
              <a:alpha val="50000"/>
            </a:schemeClr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sz="3200" b="1" dirty="0"/>
              <a:t>Week 7 en 8: </a:t>
            </a:r>
            <a:r>
              <a:rPr lang="nl-NL" sz="3200" b="1" dirty="0" err="1"/>
              <a:t>Realize</a:t>
            </a:r>
            <a:endParaRPr lang="nl-NL" sz="3200" b="1" dirty="0"/>
          </a:p>
          <a:p>
            <a:pPr marL="514350" indent="-514350">
              <a:buFont typeface="+mj-lt"/>
              <a:buAutoNum type="arabicPeriod"/>
            </a:pPr>
            <a:r>
              <a:rPr lang="nl-NL" sz="3200" b="1" dirty="0" err="1"/>
              <a:t>Pretotype</a:t>
            </a:r>
            <a:r>
              <a:rPr lang="nl-NL" sz="3200" dirty="0"/>
              <a:t> testen en bijstellen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3200" b="1" dirty="0"/>
              <a:t>Testen</a:t>
            </a:r>
            <a:r>
              <a:rPr lang="nl-NL" sz="3200" dirty="0"/>
              <a:t>!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3200" b="1" dirty="0" err="1"/>
              <a:t>Pretotype</a:t>
            </a:r>
            <a:r>
              <a:rPr lang="nl-NL" sz="3200" dirty="0"/>
              <a:t> </a:t>
            </a:r>
            <a:r>
              <a:rPr lang="nl-NL" sz="3200" dirty="0">
                <a:sym typeface="Wingdings" pitchFamily="2" charset="2"/>
              </a:rPr>
              <a:t> </a:t>
            </a:r>
            <a:r>
              <a:rPr lang="nl-NL" sz="3200" b="1" dirty="0">
                <a:sym typeface="Wingdings" pitchFamily="2" charset="2"/>
              </a:rPr>
              <a:t>Prototype</a:t>
            </a:r>
          </a:p>
          <a:p>
            <a:pPr marL="514350" indent="-514350">
              <a:buFont typeface="+mj-lt"/>
              <a:buAutoNum type="arabicPeriod"/>
            </a:pPr>
            <a:endParaRPr lang="nl-NL" sz="3200" dirty="0"/>
          </a:p>
        </p:txBody>
      </p:sp>
      <p:graphicFrame>
        <p:nvGraphicFramePr>
          <p:cNvPr id="8" name="Tabel 7">
            <a:extLst>
              <a:ext uri="{FF2B5EF4-FFF2-40B4-BE49-F238E27FC236}">
                <a16:creationId xmlns:a16="http://schemas.microsoft.com/office/drawing/2014/main" id="{BA936106-56C6-425D-8106-FF0373915A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313113"/>
              </p:ext>
            </p:extLst>
          </p:nvPr>
        </p:nvGraphicFramePr>
        <p:xfrm>
          <a:off x="415450" y="235827"/>
          <a:ext cx="2495148" cy="79207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831716">
                  <a:extLst>
                    <a:ext uri="{9D8B030D-6E8A-4147-A177-3AD203B41FA5}">
                      <a16:colId xmlns:a16="http://schemas.microsoft.com/office/drawing/2014/main" val="3634986329"/>
                    </a:ext>
                  </a:extLst>
                </a:gridCol>
                <a:gridCol w="831716">
                  <a:extLst>
                    <a:ext uri="{9D8B030D-6E8A-4147-A177-3AD203B41FA5}">
                      <a16:colId xmlns:a16="http://schemas.microsoft.com/office/drawing/2014/main" val="3044286302"/>
                    </a:ext>
                  </a:extLst>
                </a:gridCol>
                <a:gridCol w="831716">
                  <a:extLst>
                    <a:ext uri="{9D8B030D-6E8A-4147-A177-3AD203B41FA5}">
                      <a16:colId xmlns:a16="http://schemas.microsoft.com/office/drawing/2014/main" val="3836099605"/>
                    </a:ext>
                  </a:extLst>
                </a:gridCol>
              </a:tblGrid>
              <a:tr h="79207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6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Week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Week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Week 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826908"/>
                  </a:ext>
                </a:extLst>
              </a:tr>
            </a:tbl>
          </a:graphicData>
        </a:graphic>
      </p:graphicFrame>
      <p:graphicFrame>
        <p:nvGraphicFramePr>
          <p:cNvPr id="9" name="Tabel 8">
            <a:extLst>
              <a:ext uri="{FF2B5EF4-FFF2-40B4-BE49-F238E27FC236}">
                <a16:creationId xmlns:a16="http://schemas.microsoft.com/office/drawing/2014/main" id="{4AE8B406-CE01-43A4-B617-66BC4D5E20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498458"/>
              </p:ext>
            </p:extLst>
          </p:nvPr>
        </p:nvGraphicFramePr>
        <p:xfrm>
          <a:off x="3835848" y="807427"/>
          <a:ext cx="1780137" cy="70905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902201">
                  <a:extLst>
                    <a:ext uri="{9D8B030D-6E8A-4147-A177-3AD203B41FA5}">
                      <a16:colId xmlns:a16="http://schemas.microsoft.com/office/drawing/2014/main" val="175856820"/>
                    </a:ext>
                  </a:extLst>
                </a:gridCol>
                <a:gridCol w="877936">
                  <a:extLst>
                    <a:ext uri="{9D8B030D-6E8A-4147-A177-3AD203B41FA5}">
                      <a16:colId xmlns:a16="http://schemas.microsoft.com/office/drawing/2014/main" val="267145730"/>
                    </a:ext>
                  </a:extLst>
                </a:gridCol>
              </a:tblGrid>
              <a:tr h="709057">
                <a:tc>
                  <a:txBody>
                    <a:bodyPr/>
                    <a:lstStyle/>
                    <a:p>
                      <a:pPr algn="ctr"/>
                      <a:r>
                        <a:rPr lang="nl-NL" sz="16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Week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>
                          <a:solidFill>
                            <a:srgbClr val="002060"/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0941653"/>
                  </a:ext>
                </a:extLst>
              </a:tr>
            </a:tbl>
          </a:graphicData>
        </a:graphic>
      </p:graphicFrame>
      <p:graphicFrame>
        <p:nvGraphicFramePr>
          <p:cNvPr id="10" name="Tabel 9">
            <a:extLst>
              <a:ext uri="{FF2B5EF4-FFF2-40B4-BE49-F238E27FC236}">
                <a16:creationId xmlns:a16="http://schemas.microsoft.com/office/drawing/2014/main" id="{4DE569D0-2045-4A8A-AA43-BC4790261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6968072"/>
              </p:ext>
            </p:extLst>
          </p:nvPr>
        </p:nvGraphicFramePr>
        <p:xfrm>
          <a:off x="7347083" y="1377738"/>
          <a:ext cx="1780137" cy="70905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902201">
                  <a:extLst>
                    <a:ext uri="{9D8B030D-6E8A-4147-A177-3AD203B41FA5}">
                      <a16:colId xmlns:a16="http://schemas.microsoft.com/office/drawing/2014/main" val="175856820"/>
                    </a:ext>
                  </a:extLst>
                </a:gridCol>
                <a:gridCol w="877936">
                  <a:extLst>
                    <a:ext uri="{9D8B030D-6E8A-4147-A177-3AD203B41FA5}">
                      <a16:colId xmlns:a16="http://schemas.microsoft.com/office/drawing/2014/main" val="267145730"/>
                    </a:ext>
                  </a:extLst>
                </a:gridCol>
              </a:tblGrid>
              <a:tr h="709057">
                <a:tc>
                  <a:txBody>
                    <a:bodyPr/>
                    <a:lstStyle/>
                    <a:p>
                      <a:pPr algn="ctr"/>
                      <a:r>
                        <a:rPr lang="nl-NL" sz="16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>
                          <a:solidFill>
                            <a:srgbClr val="002060"/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09416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7323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FBDBC5-A344-AF4A-BB62-D4EE43685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B8A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Podcast planning</a:t>
            </a:r>
            <a:endParaRPr lang="nl-NL" dirty="0">
              <a:solidFill>
                <a:srgbClr val="B8A1FF"/>
              </a:solidFill>
            </a:endParaRP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A954CBEB-1EF0-4110-B280-15DC0B51DA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690688"/>
            <a:ext cx="10668000" cy="416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272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FBDBC5-A344-AF4A-BB62-D4EE43685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B8A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Podcast</a:t>
            </a:r>
            <a:endParaRPr lang="nl-NL" dirty="0">
              <a:solidFill>
                <a:srgbClr val="B8A1FF"/>
              </a:solidFill>
            </a:endParaRPr>
          </a:p>
        </p:txBody>
      </p:sp>
      <p:pic>
        <p:nvPicPr>
          <p:cNvPr id="3" name="Onlinemedia 2" title="Yuverta mbo Tilburg - Videoinstructie podcastset 2022">
            <a:hlinkClick r:id="" action="ppaction://media"/>
            <a:extLst>
              <a:ext uri="{FF2B5EF4-FFF2-40B4-BE49-F238E27FC236}">
                <a16:creationId xmlns:a16="http://schemas.microsoft.com/office/drawing/2014/main" id="{485A0198-3146-4E44-8822-07ECCD92868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964987" y="1613446"/>
            <a:ext cx="7344383" cy="414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22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kstvak 20"/>
          <p:cNvSpPr txBox="1"/>
          <p:nvPr/>
        </p:nvSpPr>
        <p:spPr>
          <a:xfrm>
            <a:off x="1309544" y="232920"/>
            <a:ext cx="7894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2122 MON LA4 Business Model Canvas</a:t>
            </a: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1309544" y="925670"/>
            <a:ext cx="4943772" cy="1308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6" charset="-128"/>
                <a:cs typeface="Arial" panose="020B0604020202020204" pitchFamily="34" charset="0"/>
              </a:rPr>
              <a:t>Leerdoel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Na het maken van dit leerarrangement kun je: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De verschillende bouwstenen van het BMC benoemen.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36" charset="-128"/>
                <a:cs typeface="+mn-cs"/>
              </a:rPr>
              <a:t>Elke bouwsteen invullen in samenhang met jouw onderneming.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De ontwikkeling van je BMC monitoren en daarop reflecteren.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Aan de hand van je BMC je bedrijf pitchen.  </a:t>
            </a: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1309544" y="2367909"/>
            <a:ext cx="4943772" cy="707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6" charset="-128"/>
                <a:cs typeface="Arial" panose="020B0604020202020204" pitchFamily="34" charset="0"/>
              </a:rPr>
              <a:t>Product 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36" charset="-128"/>
                <a:cs typeface="+mn-cs"/>
              </a:rPr>
              <a:t>Een verslag met daarin een volledig ingevuld BMC zoals de bouwstenen in de reader beschreven zijn.</a:t>
            </a: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1309544" y="3216402"/>
            <a:ext cx="4943772" cy="310854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176213" indent="-176213"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1pPr>
            <a:lvl2pPr marL="37931725" indent="-37474525"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2pPr>
            <a:lvl3pPr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3pPr>
            <a:lvl4pPr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4pPr>
            <a:lvl5pPr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9pPr>
          </a:lstStyle>
          <a:p>
            <a:pPr marL="176213" marR="0" lvl="0" indent="-176213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6213" algn="l"/>
                <a:tab pos="1163638" algn="l"/>
              </a:tabLst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6" charset="-128"/>
                <a:cs typeface="Arial" panose="020B0604020202020204" pitchFamily="34" charset="0"/>
              </a:rPr>
              <a:t>Stappen</a:t>
            </a: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srgbClr val="CCFF33"/>
                </a:solidFill>
                <a:effectLst/>
                <a:uLnTx/>
                <a:uFillTx/>
                <a:latin typeface="Arial" charset="0"/>
                <a:ea typeface="ＭＳ Ｐゴシック" pitchFamily="36" charset="-128"/>
                <a:cs typeface="+mn-cs"/>
              </a:rPr>
              <a:t>			</a:t>
            </a:r>
          </a:p>
          <a:p>
            <a:pPr marL="171450" marR="0" lvl="0" indent="-1714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76213" algn="l"/>
                <a:tab pos="1163638" algn="l"/>
              </a:tabLst>
              <a:defRPr/>
            </a:pP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Vul voor je onderneming de 1ste versie in van het BMC. Dit doe je op basis van je eerste verwachtingen. Gebruik hiervoor het </a:t>
            </a:r>
            <a:r>
              <a:rPr kumimoji="0" lang="nl-NL" sz="13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Sustainable</a:t>
            </a: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 </a:t>
            </a:r>
            <a:r>
              <a:rPr kumimoji="0" lang="nl-NL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Business Model Canvas format</a:t>
            </a:r>
          </a:p>
          <a:p>
            <a:pPr marL="171450" marR="0" lvl="0" indent="-1714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76213" algn="l"/>
                <a:tab pos="1163638" algn="l"/>
              </a:tabLst>
              <a:defRPr/>
            </a:pP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Zorg voor een duidelijke en realistische samenhang tussen de bouwstenen.</a:t>
            </a:r>
          </a:p>
          <a:p>
            <a:pPr marL="171450" marR="0" lvl="0" indent="-1714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76213" algn="l"/>
                <a:tab pos="1163638" algn="l"/>
              </a:tabLst>
              <a:defRPr/>
            </a:pP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Aan de hand van de lessen ga je iedere bouwsteen uitlichten en </a:t>
            </a:r>
            <a:r>
              <a:rPr kumimoji="0" lang="nl-NL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verbeteren/versterken</a:t>
            </a: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. </a:t>
            </a:r>
          </a:p>
          <a:p>
            <a:pPr marL="171450" marR="0" lvl="0" indent="-1714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76213" algn="l"/>
                <a:tab pos="1163638" algn="l"/>
              </a:tabLst>
              <a:defRPr/>
            </a:pP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Wees </a:t>
            </a:r>
            <a:r>
              <a:rPr kumimoji="0" lang="nl-NL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kritisch</a:t>
            </a: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 op de veranderingen die je aanbrengt; wat heeft een verandering in een bouwsteen voor gevolg op de andere bouwstenen?</a:t>
            </a:r>
          </a:p>
          <a:p>
            <a:pPr marL="171450" marR="0" lvl="0" indent="-1714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76213" algn="l"/>
                <a:tab pos="1163638" algn="l"/>
              </a:tabLst>
              <a:defRPr/>
            </a:pP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Aan de hand van je BMC ga je aan de slag met de uitvoering van jullie </a:t>
            </a:r>
            <a:r>
              <a:rPr kumimoji="0" lang="nl-NL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prototype/ try-out.</a:t>
            </a:r>
          </a:p>
          <a:p>
            <a:pPr marL="171450" marR="0" lvl="0" indent="-1714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76213" algn="l"/>
                <a:tab pos="1163638" algn="l"/>
              </a:tabLst>
              <a:defRPr/>
            </a:pP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Het </a:t>
            </a:r>
            <a:r>
              <a:rPr kumimoji="0" lang="nl-NL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prototype/ try-out</a:t>
            </a: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 dient voor de Dragons’ Den uitgevoerd te zijn. </a:t>
            </a:r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7274057" y="4102082"/>
            <a:ext cx="4322575" cy="10919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457200" indent="-457200" defTabSz="808038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1pPr>
            <a:lvl2pPr marL="37931725" indent="-37474525" defTabSz="808038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9pPr>
          </a:lstStyle>
          <a:p>
            <a:pPr marL="457200" marR="0" lvl="0" indent="-457200" algn="l" defTabSz="808038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6" charset="-128"/>
                <a:cs typeface="Arial" panose="020B0604020202020204" pitchFamily="34" charset="0"/>
              </a:rPr>
              <a:t>Bronnen</a:t>
            </a:r>
          </a:p>
          <a:p>
            <a:pPr marL="176213" marR="0" lvl="0" indent="-176213" algn="l" defTabSz="457200" rtl="0" eaLnBrk="1" fontAlgn="auto" latinLnBrk="0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76213" algn="l"/>
                <a:tab pos="1163638" algn="l"/>
              </a:tabLst>
              <a:defRPr/>
            </a:pP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36" charset="-128"/>
                <a:cs typeface="+mn-cs"/>
              </a:rPr>
              <a:t>Reader BMC (op Wikiwijs)</a:t>
            </a:r>
          </a:p>
          <a:p>
            <a:pPr marL="176213" marR="0" lvl="0" indent="-176213" algn="l" defTabSz="457200" rtl="0" eaLnBrk="1" fontAlgn="auto" latinLnBrk="0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76213" algn="l"/>
                <a:tab pos="1163638" algn="l"/>
              </a:tabLst>
              <a:defRPr/>
            </a:pP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36" charset="-128"/>
                <a:cs typeface="+mn-cs"/>
              </a:rPr>
              <a:t>E-Campus </a:t>
            </a:r>
            <a:r>
              <a:rPr kumimoji="0" lang="nl-NL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36" charset="-128"/>
                <a:cs typeface="+mn-cs"/>
              </a:rPr>
              <a:t>Qredits</a:t>
            </a: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36" charset="-128"/>
                <a:cs typeface="+mn-cs"/>
              </a:rPr>
              <a:t> (login.e-campus.nl)</a:t>
            </a:r>
            <a:endParaRPr kumimoji="0" lang="nl-NL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itchFamily="36" charset="-128"/>
              <a:cs typeface="+mn-cs"/>
              <a:hlinkClick r:id="rId2"/>
            </a:endParaRPr>
          </a:p>
          <a:p>
            <a:pPr marL="176213" marR="0" lvl="0" indent="-176213" algn="l" defTabSz="457200" rtl="0" eaLnBrk="1" fontAlgn="auto" latinLnBrk="0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76213" algn="l"/>
                <a:tab pos="1163638" algn="l"/>
              </a:tabLst>
              <a:defRPr/>
            </a:pP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36" charset="-128"/>
                <a:cs typeface="+mn-cs"/>
                <a:hlinkClick r:id="rId3"/>
              </a:rPr>
              <a:t>https://www.strategyzer.com/</a:t>
            </a:r>
            <a:endParaRPr kumimoji="0" lang="nl-NL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itchFamily="36" charset="-128"/>
              <a:cs typeface="+mn-cs"/>
            </a:endParaRPr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7274057" y="3203469"/>
            <a:ext cx="4322575" cy="707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457200" indent="-457200" defTabSz="808038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1pPr>
            <a:lvl2pPr marL="37931725" indent="-37474525" defTabSz="808038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9pPr>
          </a:lstStyle>
          <a:p>
            <a:pPr marL="457200" marR="0" lvl="0" indent="-457200" algn="l" defTabSz="808038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6" charset="-128"/>
                <a:cs typeface="Arial" panose="020B0604020202020204" pitchFamily="34" charset="0"/>
              </a:rPr>
              <a:t>Bijeenkomsten &amp; Tijd</a:t>
            </a:r>
          </a:p>
          <a:p>
            <a:pPr marL="171450" marR="0" lvl="0" indent="-171450" algn="l" defTabSz="808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IBS lessen over BMC en de Nieuwe economie</a:t>
            </a:r>
          </a:p>
          <a:p>
            <a:pPr marL="171450" marR="0" lvl="0" indent="-171450" algn="l" defTabSz="808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Projecturen </a:t>
            </a:r>
          </a:p>
        </p:txBody>
      </p:sp>
      <p:sp>
        <p:nvSpPr>
          <p:cNvPr id="28" name="Text Box 17"/>
          <p:cNvSpPr txBox="1">
            <a:spLocks noChangeArrowheads="1"/>
          </p:cNvSpPr>
          <p:nvPr/>
        </p:nvSpPr>
        <p:spPr bwMode="auto">
          <a:xfrm>
            <a:off x="7274057" y="925670"/>
            <a:ext cx="4322576" cy="21082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Samenwerking</a:t>
            </a: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srgbClr val="CCFF33"/>
                </a:solidFill>
                <a:effectLst/>
                <a:uLnTx/>
                <a:uFillTx/>
                <a:latin typeface="Arial" pitchFamily="36" charset="0"/>
                <a:ea typeface="+mn-ea"/>
                <a:cs typeface="ＭＳ Ｐゴシック" pitchFamily="36" charset="-128"/>
              </a:rPr>
              <a:t>		 </a:t>
            </a:r>
          </a:p>
          <a:p>
            <a:pPr marL="171450" marR="0" lvl="0" indent="-1714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Dit product maak je met je groep.</a:t>
            </a:r>
          </a:p>
          <a:p>
            <a:pPr marL="171450" marR="0" lvl="0" indent="-1714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Lever je product in via Teams</a:t>
            </a:r>
          </a:p>
          <a:p>
            <a:pPr marL="171450" marR="0" lvl="0" indent="-1714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Je wordt een groepje feedback </a:t>
            </a:r>
            <a:r>
              <a:rPr kumimoji="0" lang="nl-NL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friends</a:t>
            </a: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 geplaatst</a:t>
            </a:r>
          </a:p>
          <a:p>
            <a:pPr marL="171450" marR="0" lvl="0" indent="-1714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Geef feedback op de producten van anderen en ontvang feedback</a:t>
            </a:r>
          </a:p>
          <a:p>
            <a:pPr marL="171450" marR="0" lvl="0" indent="-1714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Beschrijf in je reflectieverslag hoe je het feedback geven ervaren hebt. </a:t>
            </a:r>
          </a:p>
          <a:p>
            <a:pPr marL="171450" marR="0" lvl="0" indent="-1714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Deadline: </a:t>
            </a:r>
            <a:r>
              <a:rPr kumimoji="0" lang="nl-NL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14-01-2022</a:t>
            </a:r>
          </a:p>
          <a:p>
            <a:pPr marL="171450" marR="0" lvl="0" indent="-1714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Bijeenkomst feedback </a:t>
            </a:r>
            <a:r>
              <a:rPr kumimoji="0" lang="nl-NL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friends</a:t>
            </a: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: </a:t>
            </a:r>
            <a:r>
              <a:rPr kumimoji="0" lang="nl-NL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19-01-2022</a:t>
            </a:r>
          </a:p>
        </p:txBody>
      </p:sp>
      <p:pic>
        <p:nvPicPr>
          <p:cNvPr id="29" name="Afbeelding 28"/>
          <p:cNvPicPr>
            <a:picLocks noChangeAspect="1"/>
          </p:cNvPicPr>
          <p:nvPr/>
        </p:nvPicPr>
        <p:blipFill rotWithShape="1">
          <a:blip r:embed="rId4"/>
          <a:srcRect l="21805" r="10840"/>
          <a:stretch/>
        </p:blipFill>
        <p:spPr>
          <a:xfrm>
            <a:off x="746955" y="899590"/>
            <a:ext cx="385812" cy="531573"/>
          </a:xfrm>
          <a:prstGeom prst="rect">
            <a:avLst/>
          </a:prstGeom>
        </p:spPr>
      </p:pic>
      <p:pic>
        <p:nvPicPr>
          <p:cNvPr id="30" name="Afbeelding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477" y="2390443"/>
            <a:ext cx="263290" cy="321303"/>
          </a:xfrm>
          <a:prstGeom prst="rect">
            <a:avLst/>
          </a:prstGeom>
        </p:spPr>
      </p:pic>
      <p:pic>
        <p:nvPicPr>
          <p:cNvPr id="31" name="Afbeelding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490" y="3248352"/>
            <a:ext cx="309679" cy="484146"/>
          </a:xfrm>
          <a:prstGeom prst="rect">
            <a:avLst/>
          </a:prstGeom>
        </p:spPr>
      </p:pic>
      <p:pic>
        <p:nvPicPr>
          <p:cNvPr id="32" name="Afbeelding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1758" y="925670"/>
            <a:ext cx="426500" cy="290796"/>
          </a:xfrm>
          <a:prstGeom prst="rect">
            <a:avLst/>
          </a:prstGeom>
        </p:spPr>
      </p:pic>
      <p:pic>
        <p:nvPicPr>
          <p:cNvPr id="33" name="Afbeelding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82447" y="4102082"/>
            <a:ext cx="385811" cy="374943"/>
          </a:xfrm>
          <a:prstGeom prst="rect">
            <a:avLst/>
          </a:prstGeom>
        </p:spPr>
      </p:pic>
      <p:pic>
        <p:nvPicPr>
          <p:cNvPr id="34" name="Afbeelding 33"/>
          <p:cNvPicPr>
            <a:picLocks noChangeAspect="1"/>
          </p:cNvPicPr>
          <p:nvPr/>
        </p:nvPicPr>
        <p:blipFill rotWithShape="1">
          <a:blip r:embed="rId9"/>
          <a:srcRect l="17050" t="33024" r="61669" b="30375"/>
          <a:stretch/>
        </p:blipFill>
        <p:spPr>
          <a:xfrm>
            <a:off x="6655552" y="3203469"/>
            <a:ext cx="385811" cy="37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0169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s maandag 22 november" id="{C01BAD4C-F3B0-414D-8368-E6A243C9E56B}" vid="{64840008-6871-944C-8C15-74064ED769E6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3" ma:contentTypeDescription="Een nieuw document maken." ma:contentTypeScope="" ma:versionID="bd0271150be9f8e9bec974e355b2f8a7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59377b08247893b8b844217c25199b5d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899890D-19C3-4912-9486-C896FCDCF629}">
  <ds:schemaRefs>
    <ds:schemaRef ds:uri="2c4f0c93-2979-4f27-aab2-70de95932352"/>
    <ds:schemaRef ds:uri="c6f82ce1-f6df-49a5-8b49-cf8409a27aa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0583B6F-241B-4752-BA3F-65607B61D55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4FF143-0ABB-4CFF-A5DD-2BA0E6EC9068}">
  <ds:schemaRefs>
    <ds:schemaRef ds:uri="http://purl.org/dc/elements/1.1/"/>
    <ds:schemaRef ds:uri="http://purl.org/dc/terms/"/>
    <ds:schemaRef ds:uri="http://purl.org/dc/dcmitype/"/>
    <ds:schemaRef ds:uri="http://schemas.microsoft.com/office/2006/metadata/properties"/>
    <ds:schemaRef ds:uri="2c4f0c93-2979-4f27-aab2-70de95932352"/>
    <ds:schemaRef ds:uri="http://schemas.microsoft.com/office/2006/documentManagement/types"/>
    <ds:schemaRef ds:uri="c6f82ce1-f6df-49a5-8b49-cf8409a27aa4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Kantoorthema</Template>
  <TotalTime>398</TotalTime>
  <Words>438</Words>
  <Application>Microsoft Office PowerPoint</Application>
  <PresentationFormat>Breedbeeld</PresentationFormat>
  <Paragraphs>98</Paragraphs>
  <Slides>6</Slides>
  <Notes>2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Podcast planning</vt:lpstr>
      <vt:lpstr>Podcast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Mil,Romy R.A.G. van</dc:creator>
  <cp:lastModifiedBy>Thomas Noordeloos</cp:lastModifiedBy>
  <cp:revision>5</cp:revision>
  <dcterms:created xsi:type="dcterms:W3CDTF">2021-11-22T14:37:21Z</dcterms:created>
  <dcterms:modified xsi:type="dcterms:W3CDTF">2022-01-17T09:03:35Z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</Properties>
</file>